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81" r:id="rId5"/>
    <p:sldId id="279" r:id="rId6"/>
    <p:sldId id="280" r:id="rId7"/>
    <p:sldId id="296" r:id="rId8"/>
    <p:sldId id="293" r:id="rId9"/>
    <p:sldId id="297" r:id="rId10"/>
    <p:sldId id="294" r:id="rId11"/>
    <p:sldId id="298" r:id="rId12"/>
    <p:sldId id="299" r:id="rId13"/>
    <p:sldId id="295" r:id="rId14"/>
    <p:sldId id="300" r:id="rId15"/>
    <p:sldId id="301" r:id="rId16"/>
    <p:sldId id="302" r:id="rId17"/>
    <p:sldId id="303"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49" autoAdjust="0"/>
  </p:normalViewPr>
  <p:slideViewPr>
    <p:cSldViewPr snapToGrid="0">
      <p:cViewPr varScale="1">
        <p:scale>
          <a:sx n="104" d="100"/>
          <a:sy n="104" d="100"/>
        </p:scale>
        <p:origin x="816" y="1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5/19/2024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5/19/2024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a:t>
            </a:fld>
            <a:endParaRPr lang="en-US"/>
          </a:p>
        </p:txBody>
      </p:sp>
    </p:spTree>
    <p:extLst>
      <p:ext uri="{BB962C8B-B14F-4D97-AF65-F5344CB8AC3E}">
        <p14:creationId xmlns:p14="http://schemas.microsoft.com/office/powerpoint/2010/main" val="2760815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814726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981426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491873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96558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130383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354143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552229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48896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424796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914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59265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5/19/2024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5/19/2024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5/19/2024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mailto:avigiuili@mail.tau.ac.il" TargetMode="External"/><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hyperlink" Target="mailto:almogc1@mail.tau.ac.il" TargetMode="External"/><Relationship Id="rId4" Type="http://schemas.openxmlformats.org/officeDocument/2006/relationships/hyperlink" Target="mailto:omerbahary@mail.tau.ac.i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E6E48-A6A2-2881-BE13-BE258FE814E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57000"/>
                    </a14:imgEffect>
                    <a14:imgEffect>
                      <a14:brightnessContrast bright="-34000" contrast="-6000"/>
                    </a14:imgEffect>
                  </a14:imgLayer>
                </a14:imgProps>
              </a:ext>
            </a:extLst>
          </a:blip>
          <a:srcRect b="6250"/>
          <a:stretch/>
        </p:blipFill>
        <p:spPr>
          <a:xfrm>
            <a:off x="0" y="0"/>
            <a:ext cx="12191999" cy="6858000"/>
          </a:xfrm>
          <a:prstGeom prst="rect">
            <a:avLst/>
          </a:prstGeom>
          <a:gradFill>
            <a:gsLst>
              <a:gs pos="7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 y="2024687"/>
            <a:ext cx="12191999" cy="2286000"/>
          </a:xfrm>
        </p:spPr>
        <p:txBody>
          <a:bodyPr/>
          <a:lstStyle/>
          <a:p>
            <a:r>
              <a:rPr lang="en-US" b="1" dirty="0"/>
              <a:t>Mamba Model vs LSTM: </a:t>
            </a:r>
            <a:br>
              <a:rPr lang="he-IL" b="1" dirty="0"/>
            </a:br>
            <a:r>
              <a:rPr lang="en-US" b="1" dirty="0"/>
              <a:t>RNNs Comparisons for Stock Trading Predictions</a:t>
            </a:r>
          </a:p>
        </p:txBody>
      </p:sp>
      <p:pic>
        <p:nvPicPr>
          <p:cNvPr id="2" name="Picture 1" descr="A screenshot of a computer&#10;&#10;Description automatically generated">
            <a:extLst>
              <a:ext uri="{FF2B5EF4-FFF2-40B4-BE49-F238E27FC236}">
                <a16:creationId xmlns:a16="http://schemas.microsoft.com/office/drawing/2014/main" id="{B644EB8D-9BB8-EEBB-0614-C7E354741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85331" y="4955713"/>
            <a:ext cx="4613910" cy="1726615"/>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735B6D92-3836-8F08-574C-EFBD12646278}"/>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6000"/>
                    </a14:imgEffect>
                    <a14:imgEffect>
                      <a14:brightnessContrast bright="-69000"/>
                    </a14:imgEffect>
                  </a14:imgLayer>
                </a14:imgProps>
              </a:ext>
              <a:ext uri="{28A0092B-C50C-407E-A947-70E740481C1C}">
                <a14:useLocalDpi xmlns:a14="http://schemas.microsoft.com/office/drawing/2010/main" val="0"/>
              </a:ext>
            </a:extLst>
          </a:blip>
          <a:srcRect l="13772" t="8829" r="18569" b="18831"/>
          <a:stretch/>
        </p:blipFill>
        <p:spPr>
          <a:xfrm>
            <a:off x="5708372" y="4833313"/>
            <a:ext cx="1768496" cy="1890896"/>
          </a:xfrm>
          <a:prstGeom prst="rect">
            <a:avLst/>
          </a:prstGeom>
        </p:spPr>
      </p:pic>
      <p:pic>
        <p:nvPicPr>
          <p:cNvPr id="5" name="Picture 4" descr="A cartoon snake with a black background&#10;&#10;Description automatically generated">
            <a:extLst>
              <a:ext uri="{FF2B5EF4-FFF2-40B4-BE49-F238E27FC236}">
                <a16:creationId xmlns:a16="http://schemas.microsoft.com/office/drawing/2014/main" id="{07A99393-E060-5B72-2D16-F23018D20F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6145" y="4955713"/>
            <a:ext cx="1768496" cy="1768496"/>
          </a:xfrm>
          <a:prstGeom prst="rect">
            <a:avLst/>
          </a:prstGeom>
        </p:spPr>
      </p:pic>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Results and Conclusion</a:t>
            </a:r>
          </a:p>
        </p:txBody>
      </p:sp>
      <p:sp>
        <p:nvSpPr>
          <p:cNvPr id="4" name="TextBox 3">
            <a:extLst>
              <a:ext uri="{FF2B5EF4-FFF2-40B4-BE49-F238E27FC236}">
                <a16:creationId xmlns:a16="http://schemas.microsoft.com/office/drawing/2014/main" id="{1FAE0D7A-DCA5-39D8-C6A7-6DAABF6F4440}"/>
              </a:ext>
            </a:extLst>
          </p:cNvPr>
          <p:cNvSpPr txBox="1"/>
          <p:nvPr/>
        </p:nvSpPr>
        <p:spPr>
          <a:xfrm>
            <a:off x="203200" y="705748"/>
            <a:ext cx="5684253" cy="3139321"/>
          </a:xfrm>
          <a:prstGeom prst="rect">
            <a:avLst/>
          </a:prstGeom>
          <a:noFill/>
        </p:spPr>
        <p:txBody>
          <a:bodyPr wrap="square" rtlCol="0">
            <a:spAutoFit/>
          </a:bodyPr>
          <a:lstStyle/>
          <a:p>
            <a:pPr algn="l"/>
            <a:r>
              <a:rPr lang="en-US" b="1" i="0" dirty="0">
                <a:solidFill>
                  <a:srgbClr val="0D0D0D"/>
                </a:solidFill>
                <a:effectLst/>
                <a:latin typeface="Söhne"/>
              </a:rPr>
              <a:t>Mamba Model:</a:t>
            </a: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Test Results (10 epochs):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Test RMSE: </a:t>
            </a:r>
            <a:r>
              <a:rPr lang="en-US" dirty="0">
                <a:solidFill>
                  <a:srgbClr val="0D0D0D"/>
                </a:solidFill>
                <a:latin typeface="Söhne"/>
              </a:rPr>
              <a:t>0.0323</a:t>
            </a: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Model Complexity:</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Number of parameters: 98,112</a:t>
            </a:r>
          </a:p>
          <a:p>
            <a:pPr algn="l">
              <a:buFont typeface="Arial" panose="020B0604020202020204" pitchFamily="34" charset="0"/>
              <a:buChar char="•"/>
            </a:pPr>
            <a:r>
              <a:rPr lang="en-US" b="1" i="0" dirty="0">
                <a:solidFill>
                  <a:srgbClr val="0D0D0D"/>
                </a:solidFill>
                <a:effectLst/>
                <a:latin typeface="Söhne"/>
              </a:rPr>
              <a:t>Conclusions: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Achieves a test loss with a relatively low RMSE on both train and test data.</a:t>
            </a:r>
          </a:p>
          <a:p>
            <a:pPr marL="742950" lvl="1" indent="-285750" algn="l">
              <a:buFont typeface="Arial" panose="020B0604020202020204" pitchFamily="34" charset="0"/>
              <a:buChar char="•"/>
            </a:pPr>
            <a:r>
              <a:rPr lang="en-US" b="0" i="0" dirty="0">
                <a:solidFill>
                  <a:srgbClr val="0D0D0D"/>
                </a:solidFill>
                <a:effectLst/>
                <a:latin typeface="Söhne"/>
              </a:rPr>
              <a:t>The model has a moderate number of parameters, suggesting a balance between complexity and performance.</a:t>
            </a:r>
          </a:p>
        </p:txBody>
      </p:sp>
      <p:sp>
        <p:nvSpPr>
          <p:cNvPr id="5" name="TextBox 4">
            <a:extLst>
              <a:ext uri="{FF2B5EF4-FFF2-40B4-BE49-F238E27FC236}">
                <a16:creationId xmlns:a16="http://schemas.microsoft.com/office/drawing/2014/main" id="{362C7EE3-AF95-D5D7-7F28-78F3F66305A7}"/>
              </a:ext>
            </a:extLst>
          </p:cNvPr>
          <p:cNvSpPr txBox="1"/>
          <p:nvPr/>
        </p:nvSpPr>
        <p:spPr>
          <a:xfrm>
            <a:off x="6197600" y="745749"/>
            <a:ext cx="5684253" cy="3139321"/>
          </a:xfrm>
          <a:prstGeom prst="rect">
            <a:avLst/>
          </a:prstGeom>
          <a:noFill/>
        </p:spPr>
        <p:txBody>
          <a:bodyPr wrap="square" rtlCol="0">
            <a:spAutoFit/>
          </a:bodyPr>
          <a:lstStyle/>
          <a:p>
            <a:pPr algn="l"/>
            <a:r>
              <a:rPr lang="en-US" b="1" i="0" dirty="0">
                <a:solidFill>
                  <a:srgbClr val="0D0D0D"/>
                </a:solidFill>
                <a:effectLst/>
                <a:latin typeface="Söhne"/>
              </a:rPr>
              <a:t>LSTM Model:</a:t>
            </a: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Test Results (10 epochs):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Test RMSE: 0.1939</a:t>
            </a:r>
          </a:p>
          <a:p>
            <a:pPr algn="l">
              <a:buFont typeface="Arial" panose="020B0604020202020204" pitchFamily="34" charset="0"/>
              <a:buChar char="•"/>
            </a:pPr>
            <a:r>
              <a:rPr lang="en-US" b="1" i="0" dirty="0">
                <a:solidFill>
                  <a:srgbClr val="0D0D0D"/>
                </a:solidFill>
                <a:effectLst/>
                <a:latin typeface="Söhne"/>
              </a:rPr>
              <a:t>Model Complexity:</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Number of parameters: 173,851</a:t>
            </a:r>
          </a:p>
          <a:p>
            <a:pPr algn="l">
              <a:buFont typeface="Arial" panose="020B0604020202020204" pitchFamily="34" charset="0"/>
              <a:buChar char="•"/>
            </a:pPr>
            <a:r>
              <a:rPr lang="en-US" b="1" i="0" dirty="0">
                <a:solidFill>
                  <a:srgbClr val="0D0D0D"/>
                </a:solidFill>
                <a:effectLst/>
                <a:latin typeface="Söhne"/>
              </a:rPr>
              <a:t>Conclusions:</a:t>
            </a:r>
            <a:endParaRPr lang="en-US" b="0" i="0" dirty="0">
              <a:solidFill>
                <a:srgbClr val="0D0D0D"/>
              </a:solidFill>
              <a:effectLst/>
              <a:latin typeface="Söhne"/>
            </a:endParaRPr>
          </a:p>
          <a:p>
            <a:pPr marL="742950" lvl="1" indent="-285750" algn="l">
              <a:buFont typeface="Arial" panose="020B0604020202020204" pitchFamily="34" charset="0"/>
              <a:buChar char="•"/>
            </a:pPr>
            <a:r>
              <a:rPr lang="en-US" b="0" i="0" dirty="0">
                <a:solidFill>
                  <a:srgbClr val="0D0D0D"/>
                </a:solidFill>
                <a:effectLst/>
                <a:latin typeface="Söhne"/>
              </a:rPr>
              <a:t>Demonstrates a higher training loss compared to the Mamba model but achieves a similar test RMSE.</a:t>
            </a:r>
          </a:p>
          <a:p>
            <a:pPr marL="742950" lvl="1" indent="-285750" algn="l">
              <a:buFont typeface="Arial" panose="020B0604020202020204" pitchFamily="34" charset="0"/>
              <a:buChar char="•"/>
            </a:pPr>
            <a:r>
              <a:rPr lang="en-US" b="0" i="0" dirty="0">
                <a:solidFill>
                  <a:srgbClr val="0D0D0D"/>
                </a:solidFill>
                <a:effectLst/>
                <a:latin typeface="Söhne"/>
              </a:rPr>
              <a:t>The LSTM model has a higher number of parameters, indicating higher complexity.</a:t>
            </a:r>
          </a:p>
        </p:txBody>
      </p:sp>
      <p:sp>
        <p:nvSpPr>
          <p:cNvPr id="6" name="TextBox 5">
            <a:extLst>
              <a:ext uri="{FF2B5EF4-FFF2-40B4-BE49-F238E27FC236}">
                <a16:creationId xmlns:a16="http://schemas.microsoft.com/office/drawing/2014/main" id="{EF28207F-6903-B69F-4049-181B9841D663}"/>
              </a:ext>
            </a:extLst>
          </p:cNvPr>
          <p:cNvSpPr txBox="1"/>
          <p:nvPr/>
        </p:nvSpPr>
        <p:spPr>
          <a:xfrm>
            <a:off x="180472" y="4822922"/>
            <a:ext cx="11831053" cy="1754326"/>
          </a:xfrm>
          <a:prstGeom prst="rect">
            <a:avLst/>
          </a:prstGeom>
          <a:noFill/>
        </p:spPr>
        <p:txBody>
          <a:bodyPr wrap="square" rtlCol="0">
            <a:spAutoFit/>
          </a:bodyPr>
          <a:lstStyle/>
          <a:p>
            <a:pPr algn="ctr"/>
            <a:r>
              <a:rPr lang="en-US" b="1" i="0" dirty="0">
                <a:solidFill>
                  <a:srgbClr val="0D0D0D"/>
                </a:solidFill>
                <a:effectLst/>
                <a:latin typeface="Söhne"/>
              </a:rPr>
              <a:t>Overall Conclusion:</a:t>
            </a:r>
          </a:p>
          <a:p>
            <a:pPr algn="l"/>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Mamba model exhibiting slightly better performance in terms of loss and RMSE, despite having fewer parameters.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0" i="0" dirty="0">
                <a:solidFill>
                  <a:srgbClr val="0D0D0D"/>
                </a:solidFill>
                <a:effectLst/>
                <a:latin typeface="Söhne"/>
              </a:rPr>
              <a:t>The Mamba model could be favored for its efficient use of parameters and comparable performance, suggesting it as a more resource-efficient option for stock market prediction tasks.</a:t>
            </a:r>
          </a:p>
        </p:txBody>
      </p:sp>
    </p:spTree>
    <p:extLst>
      <p:ext uri="{BB962C8B-B14F-4D97-AF65-F5344CB8AC3E}">
        <p14:creationId xmlns:p14="http://schemas.microsoft.com/office/powerpoint/2010/main" val="285568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Results and Conclusion- Train Times</a:t>
            </a:r>
          </a:p>
        </p:txBody>
      </p:sp>
      <p:sp>
        <p:nvSpPr>
          <p:cNvPr id="4" name="TextBox 3">
            <a:extLst>
              <a:ext uri="{FF2B5EF4-FFF2-40B4-BE49-F238E27FC236}">
                <a16:creationId xmlns:a16="http://schemas.microsoft.com/office/drawing/2014/main" id="{1FAE0D7A-DCA5-39D8-C6A7-6DAABF6F4440}"/>
              </a:ext>
            </a:extLst>
          </p:cNvPr>
          <p:cNvSpPr txBox="1"/>
          <p:nvPr/>
        </p:nvSpPr>
        <p:spPr>
          <a:xfrm>
            <a:off x="203200" y="705748"/>
            <a:ext cx="5684253" cy="646331"/>
          </a:xfrm>
          <a:prstGeom prst="rect">
            <a:avLst/>
          </a:prstGeom>
          <a:noFill/>
        </p:spPr>
        <p:txBody>
          <a:bodyPr wrap="square" rtlCol="0">
            <a:spAutoFit/>
          </a:bodyPr>
          <a:lstStyle/>
          <a:p>
            <a:pPr algn="l"/>
            <a:r>
              <a:rPr lang="en-US" b="1" i="0" dirty="0">
                <a:solidFill>
                  <a:srgbClr val="0D0D0D"/>
                </a:solidFill>
                <a:effectLst/>
                <a:latin typeface="Söhne"/>
              </a:rPr>
              <a:t>Mamba Model:</a:t>
            </a:r>
          </a:p>
          <a:p>
            <a:pPr algn="l"/>
            <a:endParaRPr lang="en-US" b="0" i="0" dirty="0">
              <a:solidFill>
                <a:srgbClr val="0D0D0D"/>
              </a:solidFill>
              <a:effectLst/>
              <a:latin typeface="Söhne"/>
            </a:endParaRPr>
          </a:p>
        </p:txBody>
      </p:sp>
      <p:sp>
        <p:nvSpPr>
          <p:cNvPr id="5" name="TextBox 4">
            <a:extLst>
              <a:ext uri="{FF2B5EF4-FFF2-40B4-BE49-F238E27FC236}">
                <a16:creationId xmlns:a16="http://schemas.microsoft.com/office/drawing/2014/main" id="{362C7EE3-AF95-D5D7-7F28-78F3F66305A7}"/>
              </a:ext>
            </a:extLst>
          </p:cNvPr>
          <p:cNvSpPr txBox="1"/>
          <p:nvPr/>
        </p:nvSpPr>
        <p:spPr>
          <a:xfrm>
            <a:off x="6197600" y="745749"/>
            <a:ext cx="5684253" cy="369332"/>
          </a:xfrm>
          <a:prstGeom prst="rect">
            <a:avLst/>
          </a:prstGeom>
          <a:noFill/>
        </p:spPr>
        <p:txBody>
          <a:bodyPr wrap="square" rtlCol="0">
            <a:spAutoFit/>
          </a:bodyPr>
          <a:lstStyle/>
          <a:p>
            <a:pPr algn="l"/>
            <a:r>
              <a:rPr lang="en-US" b="1" i="0" dirty="0">
                <a:solidFill>
                  <a:srgbClr val="0D0D0D"/>
                </a:solidFill>
                <a:effectLst/>
                <a:latin typeface="Söhne"/>
              </a:rPr>
              <a:t>LSTM Model:</a:t>
            </a:r>
            <a:endParaRPr lang="en-US" b="0" i="0" dirty="0">
              <a:solidFill>
                <a:srgbClr val="0D0D0D"/>
              </a:solidFill>
              <a:effectLst/>
              <a:latin typeface="Söhne"/>
            </a:endParaRPr>
          </a:p>
        </p:txBody>
      </p:sp>
      <p:pic>
        <p:nvPicPr>
          <p:cNvPr id="9" name="Picture 8" descr="A graph with blue lines&#10;&#10;Description automatically generated">
            <a:extLst>
              <a:ext uri="{FF2B5EF4-FFF2-40B4-BE49-F238E27FC236}">
                <a16:creationId xmlns:a16="http://schemas.microsoft.com/office/drawing/2014/main" id="{E746A6F8-14E2-0E40-DAD9-6B86E8CE69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472" y="1352079"/>
            <a:ext cx="5236457" cy="2824513"/>
          </a:xfrm>
          <a:prstGeom prst="rect">
            <a:avLst/>
          </a:prstGeom>
          <a:noFill/>
          <a:ln>
            <a:noFill/>
          </a:ln>
        </p:spPr>
      </p:pic>
      <p:pic>
        <p:nvPicPr>
          <p:cNvPr id="11" name="Picture 10" descr="A graph with a line&#10;&#10;Description automatically generated">
            <a:extLst>
              <a:ext uri="{FF2B5EF4-FFF2-40B4-BE49-F238E27FC236}">
                <a16:creationId xmlns:a16="http://schemas.microsoft.com/office/drawing/2014/main" id="{E3E09C99-DD18-B7BB-9B44-1FA68205B2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25602" y="1352079"/>
            <a:ext cx="5301508" cy="2883428"/>
          </a:xfrm>
          <a:prstGeom prst="rect">
            <a:avLst/>
          </a:prstGeom>
          <a:noFill/>
          <a:ln>
            <a:noFill/>
          </a:ln>
        </p:spPr>
      </p:pic>
      <p:sp>
        <p:nvSpPr>
          <p:cNvPr id="13" name="TextBox 12">
            <a:extLst>
              <a:ext uri="{FF2B5EF4-FFF2-40B4-BE49-F238E27FC236}">
                <a16:creationId xmlns:a16="http://schemas.microsoft.com/office/drawing/2014/main" id="{58D30DF5-9FED-C6D3-CBA1-B9AB14A1293D}"/>
              </a:ext>
            </a:extLst>
          </p:cNvPr>
          <p:cNvSpPr txBox="1"/>
          <p:nvPr/>
        </p:nvSpPr>
        <p:spPr>
          <a:xfrm>
            <a:off x="660400" y="4733789"/>
            <a:ext cx="9157854" cy="1200329"/>
          </a:xfrm>
          <a:prstGeom prst="rect">
            <a:avLst/>
          </a:prstGeom>
          <a:noFill/>
        </p:spPr>
        <p:txBody>
          <a:bodyPr wrap="square">
            <a:spAutoFit/>
          </a:bodyPr>
          <a:lstStyle/>
          <a:p>
            <a:pPr marL="285750" indent="-285750">
              <a:buFontTx/>
              <a:buChar char="-"/>
            </a:pPr>
            <a:r>
              <a:rPr lang="en-US" dirty="0"/>
              <a:t>The Mamba model exhibited varying epoch times during training, ranging from around 1000 milliseconds to nearly 1500 milliseconds across different epochs.</a:t>
            </a:r>
          </a:p>
          <a:p>
            <a:pPr marL="285750" indent="-285750">
              <a:buFontTx/>
              <a:buChar char="-"/>
            </a:pPr>
            <a:r>
              <a:rPr lang="en-US" dirty="0"/>
              <a:t>The LSTM model displayed relatively stable epoch times, averaging around 200 milliseconds per epoch throughout training.</a:t>
            </a:r>
            <a:endParaRPr lang="en-IL" dirty="0"/>
          </a:p>
        </p:txBody>
      </p:sp>
    </p:spTree>
    <p:extLst>
      <p:ext uri="{BB962C8B-B14F-4D97-AF65-F5344CB8AC3E}">
        <p14:creationId xmlns:p14="http://schemas.microsoft.com/office/powerpoint/2010/main" val="3140574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Results and Conclusion- GPU UTILIZATION</a:t>
            </a:r>
          </a:p>
        </p:txBody>
      </p:sp>
      <p:sp>
        <p:nvSpPr>
          <p:cNvPr id="4" name="TextBox 3">
            <a:extLst>
              <a:ext uri="{FF2B5EF4-FFF2-40B4-BE49-F238E27FC236}">
                <a16:creationId xmlns:a16="http://schemas.microsoft.com/office/drawing/2014/main" id="{1FAE0D7A-DCA5-39D8-C6A7-6DAABF6F4440}"/>
              </a:ext>
            </a:extLst>
          </p:cNvPr>
          <p:cNvSpPr txBox="1"/>
          <p:nvPr/>
        </p:nvSpPr>
        <p:spPr>
          <a:xfrm>
            <a:off x="203200" y="705748"/>
            <a:ext cx="5684253" cy="646331"/>
          </a:xfrm>
          <a:prstGeom prst="rect">
            <a:avLst/>
          </a:prstGeom>
          <a:noFill/>
        </p:spPr>
        <p:txBody>
          <a:bodyPr wrap="square" rtlCol="0">
            <a:spAutoFit/>
          </a:bodyPr>
          <a:lstStyle/>
          <a:p>
            <a:pPr algn="l"/>
            <a:r>
              <a:rPr lang="en-US" b="1" i="0" dirty="0">
                <a:solidFill>
                  <a:srgbClr val="0D0D0D"/>
                </a:solidFill>
                <a:effectLst/>
                <a:latin typeface="Söhne"/>
              </a:rPr>
              <a:t>Mamba Model:</a:t>
            </a:r>
          </a:p>
          <a:p>
            <a:pPr algn="l"/>
            <a:endParaRPr lang="en-US" b="0" i="0" dirty="0">
              <a:solidFill>
                <a:srgbClr val="0D0D0D"/>
              </a:solidFill>
              <a:effectLst/>
              <a:latin typeface="Söhne"/>
            </a:endParaRPr>
          </a:p>
        </p:txBody>
      </p:sp>
      <p:sp>
        <p:nvSpPr>
          <p:cNvPr id="5" name="TextBox 4">
            <a:extLst>
              <a:ext uri="{FF2B5EF4-FFF2-40B4-BE49-F238E27FC236}">
                <a16:creationId xmlns:a16="http://schemas.microsoft.com/office/drawing/2014/main" id="{362C7EE3-AF95-D5D7-7F28-78F3F66305A7}"/>
              </a:ext>
            </a:extLst>
          </p:cNvPr>
          <p:cNvSpPr txBox="1"/>
          <p:nvPr/>
        </p:nvSpPr>
        <p:spPr>
          <a:xfrm>
            <a:off x="6197600" y="745749"/>
            <a:ext cx="5684253" cy="369332"/>
          </a:xfrm>
          <a:prstGeom prst="rect">
            <a:avLst/>
          </a:prstGeom>
          <a:noFill/>
        </p:spPr>
        <p:txBody>
          <a:bodyPr wrap="square" rtlCol="0">
            <a:spAutoFit/>
          </a:bodyPr>
          <a:lstStyle/>
          <a:p>
            <a:pPr algn="l"/>
            <a:r>
              <a:rPr lang="en-US" b="1" i="0" dirty="0">
                <a:solidFill>
                  <a:srgbClr val="0D0D0D"/>
                </a:solidFill>
                <a:effectLst/>
                <a:latin typeface="Söhne"/>
              </a:rPr>
              <a:t>LSTM Model:</a:t>
            </a:r>
            <a:endParaRPr lang="en-US" b="0" i="0" dirty="0">
              <a:solidFill>
                <a:srgbClr val="0D0D0D"/>
              </a:solidFill>
              <a:effectLst/>
              <a:latin typeface="Söhne"/>
            </a:endParaRPr>
          </a:p>
        </p:txBody>
      </p:sp>
      <p:pic>
        <p:nvPicPr>
          <p:cNvPr id="9" name="Picture 8" descr="A graph with blue lines&#10;&#10;Description automatically generated">
            <a:extLst>
              <a:ext uri="{FF2B5EF4-FFF2-40B4-BE49-F238E27FC236}">
                <a16:creationId xmlns:a16="http://schemas.microsoft.com/office/drawing/2014/main" id="{D571FECB-5623-87ED-306A-ACB8793FB3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7600" y="1155081"/>
            <a:ext cx="5731510" cy="3143250"/>
          </a:xfrm>
          <a:prstGeom prst="rect">
            <a:avLst/>
          </a:prstGeom>
          <a:noFill/>
          <a:ln>
            <a:noFill/>
          </a:ln>
        </p:spPr>
      </p:pic>
      <p:pic>
        <p:nvPicPr>
          <p:cNvPr id="10" name="Picture 9" descr="A graph with a line&#10;&#10;Description automatically generated">
            <a:extLst>
              <a:ext uri="{FF2B5EF4-FFF2-40B4-BE49-F238E27FC236}">
                <a16:creationId xmlns:a16="http://schemas.microsoft.com/office/drawing/2014/main" id="{6DDE66C2-193C-526F-D7AF-BEEBD83BE2D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5943" y="1155081"/>
            <a:ext cx="5731510" cy="3118485"/>
          </a:xfrm>
          <a:prstGeom prst="rect">
            <a:avLst/>
          </a:prstGeom>
          <a:noFill/>
          <a:ln>
            <a:noFill/>
          </a:ln>
        </p:spPr>
      </p:pic>
      <p:sp>
        <p:nvSpPr>
          <p:cNvPr id="12" name="TextBox 11">
            <a:extLst>
              <a:ext uri="{FF2B5EF4-FFF2-40B4-BE49-F238E27FC236}">
                <a16:creationId xmlns:a16="http://schemas.microsoft.com/office/drawing/2014/main" id="{D4B6CE9E-F9F7-E53F-5C0E-B81DAE6E6AE0}"/>
              </a:ext>
            </a:extLst>
          </p:cNvPr>
          <p:cNvSpPr txBox="1"/>
          <p:nvPr/>
        </p:nvSpPr>
        <p:spPr>
          <a:xfrm>
            <a:off x="1530198" y="4747663"/>
            <a:ext cx="8714509" cy="1200329"/>
          </a:xfrm>
          <a:prstGeom prst="rect">
            <a:avLst/>
          </a:prstGeom>
          <a:noFill/>
        </p:spPr>
        <p:txBody>
          <a:bodyPr wrap="square">
            <a:spAutoFit/>
          </a:bodyPr>
          <a:lstStyle/>
          <a:p>
            <a:pPr marL="285750" indent="-285750">
              <a:buFontTx/>
              <a:buChar char="-"/>
            </a:pPr>
            <a:r>
              <a:rPr lang="en-US" dirty="0"/>
              <a:t>For Mamba The GPU utilization fluctuated between 44% and 97%, with higher GPU utilization potentially indicating more intensive computations during certain epochs.</a:t>
            </a:r>
          </a:p>
          <a:p>
            <a:pPr marL="285750" indent="-285750">
              <a:buFontTx/>
              <a:buChar char="-"/>
            </a:pPr>
            <a:r>
              <a:rPr lang="en-US" dirty="0"/>
              <a:t>The GPU utilization was lower compared to the Mamba model, peaking at 26% but remaining relatively stable during training.</a:t>
            </a:r>
            <a:endParaRPr lang="en-IL" dirty="0"/>
          </a:p>
        </p:txBody>
      </p:sp>
    </p:spTree>
    <p:extLst>
      <p:ext uri="{BB962C8B-B14F-4D97-AF65-F5344CB8AC3E}">
        <p14:creationId xmlns:p14="http://schemas.microsoft.com/office/powerpoint/2010/main" val="63244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586509" y="232033"/>
            <a:ext cx="10515600" cy="705749"/>
          </a:xfrm>
          <a:noFill/>
        </p:spPr>
        <p:txBody>
          <a:bodyPr anchor="ctr"/>
          <a:lstStyle/>
          <a:p>
            <a:r>
              <a:rPr lang="en-US" dirty="0"/>
              <a:t>Conclusions</a:t>
            </a:r>
          </a:p>
        </p:txBody>
      </p:sp>
      <p:sp>
        <p:nvSpPr>
          <p:cNvPr id="8" name="TextBox 7">
            <a:extLst>
              <a:ext uri="{FF2B5EF4-FFF2-40B4-BE49-F238E27FC236}">
                <a16:creationId xmlns:a16="http://schemas.microsoft.com/office/drawing/2014/main" id="{B1DC1F72-1A34-0EC9-8CF1-54687D4EF963}"/>
              </a:ext>
            </a:extLst>
          </p:cNvPr>
          <p:cNvSpPr txBox="1"/>
          <p:nvPr/>
        </p:nvSpPr>
        <p:spPr>
          <a:xfrm>
            <a:off x="1214582" y="527737"/>
            <a:ext cx="9259454" cy="6463308"/>
          </a:xfrm>
          <a:prstGeom prst="rect">
            <a:avLst/>
          </a:prstGeom>
          <a:noFill/>
        </p:spPr>
        <p:txBody>
          <a:bodyPr wrap="square">
            <a:spAutoFit/>
          </a:bodyPr>
          <a:lstStyle/>
          <a:p>
            <a:pPr algn="l"/>
            <a:endParaRPr lang="en-US" dirty="0"/>
          </a:p>
          <a:p>
            <a:pPr algn="l">
              <a:buFont typeface="Arial" panose="020B0604020202020204" pitchFamily="34" charset="0"/>
              <a:buChar char="•"/>
            </a:pPr>
            <a:endParaRPr lang="en-US" dirty="0"/>
          </a:p>
          <a:p>
            <a:pPr algn="l">
              <a:buFont typeface="Arial" panose="020B0604020202020204" pitchFamily="34" charset="0"/>
              <a:buChar char="•"/>
            </a:pPr>
            <a:r>
              <a:rPr lang="en-US" dirty="0"/>
              <a:t>The fluctuations in epoch times and GPU utilizations for the Mamba model might indicate varying complexity in computations, potentially addressing intricate data patterns more comprehensively.</a:t>
            </a:r>
          </a:p>
          <a:p>
            <a:pPr algn="l">
              <a:buFont typeface="Arial" panose="020B0604020202020204" pitchFamily="34" charset="0"/>
              <a:buChar char="•"/>
            </a:pPr>
            <a:endParaRPr lang="en-US" dirty="0"/>
          </a:p>
          <a:p>
            <a:pPr>
              <a:buFont typeface="Arial" panose="020B0604020202020204" pitchFamily="34" charset="0"/>
              <a:buChar char="•"/>
            </a:pPr>
            <a:r>
              <a:rPr lang="en-US" dirty="0"/>
              <a:t>With a smaller parameter count, the Mamba model may have a reduced capacity to memorize noise or overfit the training data, potentially leading to better generalization on unseen data.</a:t>
            </a:r>
          </a:p>
          <a:p>
            <a:pPr>
              <a:buFont typeface="Arial" panose="020B0604020202020204" pitchFamily="34" charset="0"/>
              <a:buChar char="•"/>
            </a:pPr>
            <a:endParaRPr lang="en-US" dirty="0"/>
          </a:p>
          <a:p>
            <a:pPr>
              <a:buFont typeface="Arial" panose="020B0604020202020204" pitchFamily="34" charset="0"/>
              <a:buChar char="•"/>
            </a:pPr>
            <a:r>
              <a:rPr lang="en-US" dirty="0"/>
              <a:t>The LSTM model's higher parameter count (173,851) may have allowed it to capture more nuanced patterns but potentially at the cost of increased complexity and risks of overfitting.</a:t>
            </a:r>
          </a:p>
          <a:p>
            <a:endParaRPr lang="en-US" dirty="0"/>
          </a:p>
          <a:p>
            <a:pPr>
              <a:buFont typeface="Arial" panose="020B0604020202020204" pitchFamily="34" charset="0"/>
              <a:buChar char="•"/>
            </a:pPr>
            <a:r>
              <a:rPr lang="en-US" dirty="0"/>
              <a:t>The runtime data indicates that the Mamba model engaged in more intensive computations, leading to better predictive accuracy compared to the LSTM model.</a:t>
            </a:r>
          </a:p>
          <a:p>
            <a:endParaRPr lang="en-US" dirty="0"/>
          </a:p>
          <a:p>
            <a:pPr>
              <a:buFont typeface="Arial" panose="020B0604020202020204" pitchFamily="34" charset="0"/>
              <a:buChar char="•"/>
            </a:pPr>
            <a:r>
              <a:rPr lang="en-US" dirty="0"/>
              <a:t> The Mamba model, with its novel architecture featuring selective scanning (involves performing computations in parallel by selectively processing different segments of input data) and residual blocks (aid in training effectively by mitigating optimization challenges associated with the deep architecture), demonstrated better efficiency in capturing the underlying patterns in the stock data, leading to superior predictive accuracy.</a:t>
            </a:r>
          </a:p>
          <a:p>
            <a:pPr>
              <a:buFont typeface="Arial" panose="020B0604020202020204" pitchFamily="34" charset="0"/>
              <a:buChar char="•"/>
            </a:pPr>
            <a:endParaRPr lang="en-US" dirty="0"/>
          </a:p>
          <a:p>
            <a:pPr>
              <a:buFont typeface="Arial" panose="020B0604020202020204" pitchFamily="34" charset="0"/>
              <a:buChar char="•"/>
            </a:pPr>
            <a:endParaRPr lang="en-IL" dirty="0"/>
          </a:p>
          <a:p>
            <a:pPr algn="l"/>
            <a:endParaRPr lang="en-US" dirty="0"/>
          </a:p>
        </p:txBody>
      </p:sp>
    </p:spTree>
    <p:extLst>
      <p:ext uri="{BB962C8B-B14F-4D97-AF65-F5344CB8AC3E}">
        <p14:creationId xmlns:p14="http://schemas.microsoft.com/office/powerpoint/2010/main" val="105978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586509" y="232033"/>
            <a:ext cx="10515600" cy="705749"/>
          </a:xfrm>
          <a:noFill/>
        </p:spPr>
        <p:txBody>
          <a:bodyPr anchor="ctr"/>
          <a:lstStyle/>
          <a:p>
            <a:r>
              <a:rPr lang="en-US" dirty="0"/>
              <a:t>Conclusions</a:t>
            </a:r>
          </a:p>
        </p:txBody>
      </p:sp>
      <p:sp>
        <p:nvSpPr>
          <p:cNvPr id="8" name="TextBox 7">
            <a:extLst>
              <a:ext uri="{FF2B5EF4-FFF2-40B4-BE49-F238E27FC236}">
                <a16:creationId xmlns:a16="http://schemas.microsoft.com/office/drawing/2014/main" id="{B1DC1F72-1A34-0EC9-8CF1-54687D4EF963}"/>
              </a:ext>
            </a:extLst>
          </p:cNvPr>
          <p:cNvSpPr txBox="1"/>
          <p:nvPr/>
        </p:nvSpPr>
        <p:spPr>
          <a:xfrm>
            <a:off x="1214582" y="527737"/>
            <a:ext cx="9259454" cy="4524315"/>
          </a:xfrm>
          <a:prstGeom prst="rect">
            <a:avLst/>
          </a:prstGeom>
          <a:noFill/>
        </p:spPr>
        <p:txBody>
          <a:bodyPr wrap="square">
            <a:spAutoFit/>
          </a:bodyPr>
          <a:lstStyle/>
          <a:p>
            <a:pPr algn="l"/>
            <a:endParaRPr lang="en-US" dirty="0"/>
          </a:p>
          <a:p>
            <a:pPr algn="l">
              <a:buFont typeface="Arial" panose="020B0604020202020204" pitchFamily="34" charset="0"/>
              <a:buChar char="•"/>
            </a:pPr>
            <a:endParaRPr lang="en-US" dirty="0"/>
          </a:p>
          <a:p>
            <a:pPr algn="l">
              <a:buFont typeface="+mj-lt"/>
              <a:buAutoNum type="arabicPeriod"/>
            </a:pPr>
            <a:endParaRPr lang="en-US" b="0" i="0" dirty="0">
              <a:solidFill>
                <a:srgbClr val="121512"/>
              </a:solidFill>
              <a:effectLst/>
              <a:highlight>
                <a:srgbClr val="FFFFFF"/>
              </a:highlight>
              <a:latin typeface="-apple-system"/>
            </a:endParaRPr>
          </a:p>
          <a:p>
            <a:pPr marL="285750" indent="-285750">
              <a:buFont typeface="Arial" panose="020B0604020202020204" pitchFamily="34" charset="0"/>
              <a:buChar char="•"/>
            </a:pPr>
            <a:r>
              <a:rPr lang="en-US" dirty="0"/>
              <a:t>The comparison between the Mamba and LSTM models implies that having more parameters does not always guarantee better performance.</a:t>
            </a:r>
          </a:p>
          <a:p>
            <a:endParaRPr lang="en-US" dirty="0"/>
          </a:p>
          <a:p>
            <a:pPr marL="285750" indent="-285750">
              <a:buFont typeface="Arial" panose="020B0604020202020204" pitchFamily="34" charset="0"/>
              <a:buChar char="•"/>
            </a:pPr>
            <a:r>
              <a:rPr lang="en-US" dirty="0"/>
              <a:t>The Mamba model's efficient utilization with fewer parameters led to more accurate predictions, highlighting the importance of model design, architecture, and optimization in achieving successful outcomes in predictive tasks.</a:t>
            </a:r>
          </a:p>
          <a:p>
            <a:endParaRPr lang="en-US" dirty="0"/>
          </a:p>
          <a:p>
            <a:pPr marL="285750" indent="-285750" algn="l">
              <a:buFont typeface="Arial" panose="020B0604020202020204" pitchFamily="34" charset="0"/>
              <a:buChar char="•"/>
            </a:pPr>
            <a:r>
              <a:rPr lang="en-US" dirty="0"/>
              <a:t>By correlating the number of parameters in each model to the results obtained, you can infer how model complexity and capacity for generalization influenced their respective performances in the stock prediction task.</a:t>
            </a:r>
          </a:p>
          <a:p>
            <a:pPr>
              <a:buFont typeface="Arial" panose="020B0604020202020204" pitchFamily="34" charset="0"/>
              <a:buChar char="•"/>
            </a:pPr>
            <a:endParaRPr lang="en-US" dirty="0"/>
          </a:p>
          <a:p>
            <a:pPr>
              <a:buFont typeface="Arial" panose="020B0604020202020204" pitchFamily="34" charset="0"/>
              <a:buChar char="•"/>
            </a:pPr>
            <a:endParaRPr lang="en-IL" dirty="0"/>
          </a:p>
          <a:p>
            <a:pPr algn="l"/>
            <a:endParaRPr lang="en-US" dirty="0"/>
          </a:p>
        </p:txBody>
      </p:sp>
    </p:spTree>
    <p:extLst>
      <p:ext uri="{BB962C8B-B14F-4D97-AF65-F5344CB8AC3E}">
        <p14:creationId xmlns:p14="http://schemas.microsoft.com/office/powerpoint/2010/main" val="87959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fontScale="92500" lnSpcReduction="10000"/>
          </a:bodyPr>
          <a:lstStyle/>
          <a:p>
            <a:pPr marL="0" marR="0" algn="ctr">
              <a:lnSpc>
                <a:spcPct val="115000"/>
              </a:lnSpc>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Avi Giuili </a:t>
            </a:r>
          </a:p>
          <a:p>
            <a:pPr marL="0" marR="0" algn="ct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ID: 330190950  , Email : </a:t>
            </a:r>
            <a:r>
              <a:rPr lang="en-US" sz="20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avigiuili@mail.tau.ac.il</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ctr">
              <a:lnSpc>
                <a:spcPct val="115000"/>
              </a:lnSpc>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Omer Bahary </a:t>
            </a:r>
          </a:p>
          <a:p>
            <a:pPr marL="0" marR="0" algn="ctr">
              <a:lnSpc>
                <a:spcPct val="115000"/>
              </a:lnSpc>
              <a:spcBef>
                <a:spcPts val="0"/>
              </a:spcBef>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ID : 315329946  , Email : </a:t>
            </a:r>
            <a:r>
              <a:rPr lang="en-US" sz="20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4"/>
              </a:rPr>
              <a:t>omerbahary@mail.tau.ac.il</a:t>
            </a:r>
            <a:endParaRPr lang="en-US" sz="2000" kern="100" dirty="0">
              <a:latin typeface="Aptos" panose="020B0004020202020204" pitchFamily="34" charset="0"/>
              <a:ea typeface="Aptos" panose="020B0004020202020204" pitchFamily="34" charset="0"/>
              <a:cs typeface="Arial" panose="020B0604020202020204" pitchFamily="34" charset="0"/>
            </a:endParaRPr>
          </a:p>
          <a:p>
            <a:pPr marL="0" marR="0" algn="ctr">
              <a:lnSpc>
                <a:spcPct val="115000"/>
              </a:lnSpc>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Almog Cohen</a:t>
            </a:r>
            <a:br>
              <a:rPr lang="en-US" sz="2400" kern="100" dirty="0">
                <a:effectLst/>
                <a:latin typeface="Aptos" panose="020B0004020202020204" pitchFamily="34" charset="0"/>
                <a:ea typeface="Aptos" panose="020B0004020202020204" pitchFamily="34" charset="0"/>
                <a:cs typeface="Arial" panose="020B0604020202020204" pitchFamily="34" charset="0"/>
              </a:rPr>
            </a:br>
            <a:r>
              <a:rPr lang="en-US" sz="2000" kern="100" dirty="0">
                <a:effectLst/>
                <a:latin typeface="Aptos" panose="020B0004020202020204" pitchFamily="34" charset="0"/>
                <a:ea typeface="Aptos" panose="020B0004020202020204" pitchFamily="34" charset="0"/>
                <a:cs typeface="Arial" panose="020B0604020202020204" pitchFamily="34" charset="0"/>
              </a:rPr>
              <a:t>ID : 308223585, Email : </a:t>
            </a:r>
            <a:r>
              <a:rPr lang="en-US" sz="2000" u="sng" kern="100" dirty="0">
                <a:solidFill>
                  <a:srgbClr val="467886"/>
                </a:solidFill>
                <a:effectLst/>
                <a:latin typeface="Aptos" panose="020B0004020202020204" pitchFamily="34" charset="0"/>
                <a:ea typeface="Aptos" panose="020B0004020202020204" pitchFamily="34" charset="0"/>
                <a:cs typeface="Arial" panose="020B0604020202020204" pitchFamily="34" charset="0"/>
                <a:hlinkClick r:id="rId5"/>
              </a:rPr>
              <a:t>almogc1@mail.tau.ac.il</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B801CA-8125-44F7-4706-C3398B904906}"/>
              </a:ext>
            </a:extLst>
          </p:cNvPr>
          <p:cNvSpPr txBox="1"/>
          <p:nvPr/>
        </p:nvSpPr>
        <p:spPr>
          <a:xfrm>
            <a:off x="0" y="1744931"/>
            <a:ext cx="1023620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Predicting stock prices : a challenging task due to the inherent complexity and volatility of financial markets. </a:t>
            </a:r>
          </a:p>
          <a:p>
            <a:endParaRPr lang="en-US" sz="2400" dirty="0"/>
          </a:p>
          <a:p>
            <a:pPr marL="342900" indent="-342900">
              <a:buFont typeface="Arial" panose="020B0604020202020204" pitchFamily="34" charset="0"/>
              <a:buChar char="•"/>
            </a:pPr>
            <a:r>
              <a:rPr lang="en-US" sz="2400" dirty="0"/>
              <a:t>importance of accurate predictions for traders and investors. </a:t>
            </a:r>
          </a:p>
          <a:p>
            <a:endParaRPr lang="en-US" sz="2400" dirty="0"/>
          </a:p>
          <a:p>
            <a:pPr marL="342900" indent="-342900">
              <a:buFont typeface="Arial" panose="020B0604020202020204" pitchFamily="34" charset="0"/>
              <a:buChar char="•"/>
            </a:pPr>
            <a:r>
              <a:rPr lang="en-US" sz="2400" dirty="0"/>
              <a:t>the rise of machine learning techniques in stock market prediction.</a:t>
            </a:r>
          </a:p>
          <a:p>
            <a:endParaRPr lang="en-US" sz="2400" dirty="0"/>
          </a:p>
          <a:p>
            <a:pPr marL="342900" indent="-342900">
              <a:buFont typeface="Arial" panose="020B0604020202020204" pitchFamily="34" charset="0"/>
              <a:buChar char="•"/>
            </a:pPr>
            <a:r>
              <a:rPr lang="en-US" sz="2400" dirty="0"/>
              <a:t>the two models: Mamba Model and LSTM networks. </a:t>
            </a:r>
          </a:p>
          <a:p>
            <a:endParaRPr lang="en-US" sz="2400" dirty="0"/>
          </a:p>
          <a:p>
            <a:pPr marL="342900" indent="-342900">
              <a:buFont typeface="Arial" panose="020B0604020202020204" pitchFamily="34" charset="0"/>
              <a:buChar char="•"/>
            </a:pPr>
            <a:r>
              <a:rPr lang="en-US" sz="2400" dirty="0"/>
              <a:t>the objective of the presentation: "To compare the effectiveness of Mamba Model and LSTM for stock trading prediction</a:t>
            </a:r>
          </a:p>
        </p:txBody>
      </p:sp>
      <p:sp>
        <p:nvSpPr>
          <p:cNvPr id="16" name="Title 15">
            <a:extLst>
              <a:ext uri="{FF2B5EF4-FFF2-40B4-BE49-F238E27FC236}">
                <a16:creationId xmlns:a16="http://schemas.microsoft.com/office/drawing/2014/main" id="{CB702995-04F5-411B-52F4-AECC011B3262}"/>
              </a:ext>
            </a:extLst>
          </p:cNvPr>
          <p:cNvSpPr>
            <a:spLocks noGrp="1"/>
          </p:cNvSpPr>
          <p:nvPr>
            <p:ph type="title"/>
          </p:nvPr>
        </p:nvSpPr>
        <p:spPr>
          <a:xfrm>
            <a:off x="838200" y="105028"/>
            <a:ext cx="10515600" cy="1325880"/>
          </a:xfrm>
        </p:spPr>
        <p:txBody>
          <a:bodyPr/>
          <a:lstStyle/>
          <a:p>
            <a:r>
              <a:rPr lang="en-US" dirty="0"/>
              <a:t>Understanding the Landscape: Stock Market Prediction and Machine Learning</a:t>
            </a:r>
          </a:p>
        </p:txBody>
      </p:sp>
      <p:pic>
        <p:nvPicPr>
          <p:cNvPr id="20" name="Picture 19" descr="A graph on a black background&#10;&#10;Description automatically generated">
            <a:extLst>
              <a:ext uri="{FF2B5EF4-FFF2-40B4-BE49-F238E27FC236}">
                <a16:creationId xmlns:a16="http://schemas.microsoft.com/office/drawing/2014/main" id="{B25FC997-D617-87D7-83B7-BD387266A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8082" y="1430908"/>
            <a:ext cx="1007317" cy="1007317"/>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5AFE35AF-A890-11A7-0902-9E58C02F3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8082" y="3390623"/>
            <a:ext cx="1007317" cy="1007317"/>
          </a:xfrm>
          <a:prstGeom prst="rect">
            <a:avLst/>
          </a:prstGeom>
        </p:spPr>
      </p:pic>
      <p:pic>
        <p:nvPicPr>
          <p:cNvPr id="27" name="Picture 26" descr="A black background with white text and a tie&#10;&#10;Description automatically generated">
            <a:extLst>
              <a:ext uri="{FF2B5EF4-FFF2-40B4-BE49-F238E27FC236}">
                <a16:creationId xmlns:a16="http://schemas.microsoft.com/office/drawing/2014/main" id="{8C8E54AE-DEB9-954B-FB82-0D09708CB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1732" y="5269907"/>
            <a:ext cx="1260015" cy="1260015"/>
          </a:xfrm>
          <a:prstGeom prst="rect">
            <a:avLst/>
          </a:prstGeom>
        </p:spPr>
      </p:pic>
    </p:spTree>
    <p:extLst>
      <p:ext uri="{BB962C8B-B14F-4D97-AF65-F5344CB8AC3E}">
        <p14:creationId xmlns:p14="http://schemas.microsoft.com/office/powerpoint/2010/main" val="2243159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FEABA5-EBB8-734B-5562-28C4D138295C}"/>
              </a:ext>
            </a:extLst>
          </p:cNvPr>
          <p:cNvSpPr txBox="1"/>
          <p:nvPr/>
        </p:nvSpPr>
        <p:spPr>
          <a:xfrm>
            <a:off x="3328827" y="147916"/>
            <a:ext cx="5534346" cy="584775"/>
          </a:xfrm>
          <a:prstGeom prst="rect">
            <a:avLst/>
          </a:prstGeom>
          <a:noFill/>
        </p:spPr>
        <p:txBody>
          <a:bodyPr wrap="square" rtlCol="0">
            <a:spAutoFit/>
          </a:bodyPr>
          <a:lstStyle/>
          <a:p>
            <a:pPr algn="ctr"/>
            <a:r>
              <a:rPr lang="en-US" sz="3200" dirty="0">
                <a:solidFill>
                  <a:srgbClr val="92D050"/>
                </a:solidFill>
                <a:latin typeface="Consolas" panose="020B0609020204030204" pitchFamily="49" charset="0"/>
              </a:rPr>
              <a:t>Mamba Model Overview</a:t>
            </a:r>
          </a:p>
        </p:txBody>
      </p:sp>
      <p:sp>
        <p:nvSpPr>
          <p:cNvPr id="10" name="TextBox 9">
            <a:extLst>
              <a:ext uri="{FF2B5EF4-FFF2-40B4-BE49-F238E27FC236}">
                <a16:creationId xmlns:a16="http://schemas.microsoft.com/office/drawing/2014/main" id="{57CF744C-BD68-3277-8B27-E69BCB3B00B4}"/>
              </a:ext>
            </a:extLst>
          </p:cNvPr>
          <p:cNvSpPr txBox="1"/>
          <p:nvPr/>
        </p:nvSpPr>
        <p:spPr>
          <a:xfrm>
            <a:off x="0" y="732691"/>
            <a:ext cx="11423073" cy="610718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&lt;/Architecture&gt;: </a:t>
            </a:r>
          </a:p>
          <a:p>
            <a:pPr>
              <a:lnSpc>
                <a:spcPct val="200000"/>
              </a:lnSpc>
            </a:pPr>
            <a:r>
              <a:rPr lang="en-US" sz="1800" dirty="0">
                <a:solidFill>
                  <a:srgbClr val="92D050"/>
                </a:solidFill>
                <a:latin typeface="Consolas" panose="020B0609020204030204" pitchFamily="49" charset="0"/>
              </a:rPr>
              <a:t>The Mamba Model is composed of multiple layers, each containing Residual Blocks. </a:t>
            </a:r>
          </a:p>
          <a:p>
            <a:pPr marL="285750" indent="-285750">
              <a:lnSpc>
                <a:spcPct val="20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&lt;/Components&gt;: </a:t>
            </a:r>
          </a:p>
          <a:p>
            <a:pPr>
              <a:lnSpc>
                <a:spcPct val="200000"/>
              </a:lnSpc>
            </a:pPr>
            <a:r>
              <a:rPr lang="en-US" sz="1800" dirty="0">
                <a:solidFill>
                  <a:srgbClr val="92D050"/>
                </a:solidFill>
                <a:latin typeface="Consolas" panose="020B0609020204030204" pitchFamily="49" charset="0"/>
              </a:rPr>
              <a:t>Each Residual Block comprises a MambaBlock, normalization, and residual connections. </a:t>
            </a:r>
          </a:p>
          <a:p>
            <a:pPr marL="285750" indent="-285750">
              <a:lnSpc>
                <a:spcPct val="20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&lt;/Selective Scan&gt;: </a:t>
            </a:r>
          </a:p>
          <a:p>
            <a:pPr>
              <a:lnSpc>
                <a:spcPct val="200000"/>
              </a:lnSpc>
            </a:pPr>
            <a:r>
              <a:rPr lang="en-US" sz="1800" dirty="0">
                <a:solidFill>
                  <a:srgbClr val="92D050"/>
                </a:solidFill>
                <a:latin typeface="Consolas" panose="020B0609020204030204" pitchFamily="49" charset="0"/>
              </a:rPr>
              <a:t>The model employs a selective scan mechanism for efficient computation, enhancing performance. </a:t>
            </a:r>
            <a:r>
              <a:rPr lang="en-US" dirty="0">
                <a:solidFill>
                  <a:srgbClr val="92D050"/>
                </a:solidFill>
                <a:latin typeface="Consolas" panose="020B0609020204030204" pitchFamily="49" charset="0"/>
              </a:rPr>
              <a:t>(involves performing computations in parallel by selectively processing different segments of input data).</a:t>
            </a:r>
            <a:endParaRPr lang="en-US" sz="1800" dirty="0">
              <a:solidFill>
                <a:srgbClr val="92D050"/>
              </a:solidFill>
              <a:latin typeface="Consolas" panose="020B0609020204030204" pitchFamily="49" charset="0"/>
            </a:endParaRPr>
          </a:p>
          <a:p>
            <a:pPr marL="285750" indent="-285750">
              <a:lnSpc>
                <a:spcPct val="20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&lt;/Innovations&gt;: </a:t>
            </a:r>
          </a:p>
          <a:p>
            <a:pPr>
              <a:lnSpc>
                <a:spcPct val="200000"/>
              </a:lnSpc>
            </a:pPr>
            <a:r>
              <a:rPr lang="en-US" sz="1800" dirty="0">
                <a:solidFill>
                  <a:srgbClr val="92D050"/>
                </a:solidFill>
                <a:latin typeface="Consolas" panose="020B0609020204030204" pitchFamily="49" charset="0"/>
              </a:rPr>
              <a:t>The Mamba Model introduces selective scan and utilizes residual connections for improved efficiency and performance in stock market prediction tasks.</a:t>
            </a:r>
          </a:p>
        </p:txBody>
      </p:sp>
      <p:pic>
        <p:nvPicPr>
          <p:cNvPr id="20" name="Picture 19" descr="A network of dots and lines&#10;&#10;Description automatically generated">
            <a:extLst>
              <a:ext uri="{FF2B5EF4-FFF2-40B4-BE49-F238E27FC236}">
                <a16:creationId xmlns:a16="http://schemas.microsoft.com/office/drawing/2014/main" id="{910DEAAB-E441-638F-629F-84629EEB4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7980" y="1670074"/>
            <a:ext cx="1176957" cy="1176957"/>
          </a:xfrm>
          <a:prstGeom prst="rect">
            <a:avLst/>
          </a:prstGeom>
        </p:spPr>
      </p:pic>
      <p:pic>
        <p:nvPicPr>
          <p:cNvPr id="26" name="Picture 25" descr="A colorful graph and magnifying glass&#10;&#10;Description automatically generated">
            <a:extLst>
              <a:ext uri="{FF2B5EF4-FFF2-40B4-BE49-F238E27FC236}">
                <a16:creationId xmlns:a16="http://schemas.microsoft.com/office/drawing/2014/main" id="{46168B45-2631-96E6-C3E5-F4060A120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0773" y="3586186"/>
            <a:ext cx="1244600" cy="1244600"/>
          </a:xfrm>
          <a:prstGeom prst="rect">
            <a:avLst/>
          </a:prstGeom>
        </p:spPr>
      </p:pic>
      <p:pic>
        <p:nvPicPr>
          <p:cNvPr id="28" name="Picture 27" descr="A cartoon snake with a black background&#10;&#10;Description automatically generated">
            <a:extLst>
              <a:ext uri="{FF2B5EF4-FFF2-40B4-BE49-F238E27FC236}">
                <a16:creationId xmlns:a16="http://schemas.microsoft.com/office/drawing/2014/main" id="{51FBC3B8-F76B-4C9B-6B6E-048E9B81F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7401" y="5415561"/>
            <a:ext cx="1244599" cy="1244599"/>
          </a:xfrm>
          <a:prstGeom prst="rect">
            <a:avLst/>
          </a:prstGeom>
        </p:spPr>
      </p:pic>
      <p:sp>
        <p:nvSpPr>
          <p:cNvPr id="31" name="TextBox 30">
            <a:extLst>
              <a:ext uri="{FF2B5EF4-FFF2-40B4-BE49-F238E27FC236}">
                <a16:creationId xmlns:a16="http://schemas.microsoft.com/office/drawing/2014/main" id="{2321DAB3-A484-BEF2-0AF7-A4D4B9EEACB4}"/>
              </a:ext>
            </a:extLst>
          </p:cNvPr>
          <p:cNvSpPr txBox="1"/>
          <p:nvPr/>
        </p:nvSpPr>
        <p:spPr>
          <a:xfrm>
            <a:off x="3716161" y="652407"/>
            <a:ext cx="4759678" cy="5847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600" dirty="0">
                <a:solidFill>
                  <a:schemeClr val="accent2"/>
                </a:solidFill>
                <a:latin typeface="Consolas" panose="020B0609020204030204" pitchFamily="49" charset="0"/>
              </a:rPr>
              <a:t>Input  : (batch_size, sequence_length, 1)</a:t>
            </a:r>
          </a:p>
          <a:p>
            <a:r>
              <a:rPr lang="en-US" sz="1600" dirty="0">
                <a:solidFill>
                  <a:schemeClr val="accent2"/>
                </a:solidFill>
                <a:latin typeface="Consolas" panose="020B0609020204030204" pitchFamily="49" charset="0"/>
              </a:rPr>
              <a:t>Output : (batch_size, sequence_length, 1)</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FEABA5-EBB8-734B-5562-28C4D138295C}"/>
              </a:ext>
            </a:extLst>
          </p:cNvPr>
          <p:cNvSpPr txBox="1"/>
          <p:nvPr/>
        </p:nvSpPr>
        <p:spPr>
          <a:xfrm>
            <a:off x="3328827" y="147916"/>
            <a:ext cx="5534346" cy="584775"/>
          </a:xfrm>
          <a:prstGeom prst="rect">
            <a:avLst/>
          </a:prstGeom>
          <a:noFill/>
        </p:spPr>
        <p:txBody>
          <a:bodyPr wrap="square" rtlCol="0">
            <a:spAutoFit/>
          </a:bodyPr>
          <a:lstStyle/>
          <a:p>
            <a:pPr algn="ctr"/>
            <a:r>
              <a:rPr lang="en-US" sz="3200" dirty="0">
                <a:solidFill>
                  <a:srgbClr val="92D050"/>
                </a:solidFill>
                <a:latin typeface="Consolas" panose="020B0609020204030204" pitchFamily="49" charset="0"/>
              </a:rPr>
              <a:t>Mamba Model Overview</a:t>
            </a:r>
          </a:p>
        </p:txBody>
      </p:sp>
      <p:pic>
        <p:nvPicPr>
          <p:cNvPr id="3" name="Picture 2">
            <a:extLst>
              <a:ext uri="{FF2B5EF4-FFF2-40B4-BE49-F238E27FC236}">
                <a16:creationId xmlns:a16="http://schemas.microsoft.com/office/drawing/2014/main" id="{4D58BB0B-1246-4D2E-FEDE-BA3D32BBDA7A}"/>
              </a:ext>
            </a:extLst>
          </p:cNvPr>
          <p:cNvPicPr>
            <a:picLocks noChangeAspect="1"/>
          </p:cNvPicPr>
          <p:nvPr/>
        </p:nvPicPr>
        <p:blipFill>
          <a:blip r:embed="rId3"/>
          <a:stretch>
            <a:fillRect/>
          </a:stretch>
        </p:blipFill>
        <p:spPr>
          <a:xfrm>
            <a:off x="765775" y="1506174"/>
            <a:ext cx="10660450" cy="3845651"/>
          </a:xfrm>
          <a:prstGeom prst="rect">
            <a:avLst/>
          </a:prstGeom>
        </p:spPr>
      </p:pic>
    </p:spTree>
    <p:extLst>
      <p:ext uri="{BB962C8B-B14F-4D97-AF65-F5344CB8AC3E}">
        <p14:creationId xmlns:p14="http://schemas.microsoft.com/office/powerpoint/2010/main" val="258288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6" name="TextBox 5">
            <a:extLst>
              <a:ext uri="{FF2B5EF4-FFF2-40B4-BE49-F238E27FC236}">
                <a16:creationId xmlns:a16="http://schemas.microsoft.com/office/drawing/2014/main" id="{DFFEABA5-EBB8-734B-5562-28C4D138295C}"/>
              </a:ext>
            </a:extLst>
          </p:cNvPr>
          <p:cNvSpPr txBox="1"/>
          <p:nvPr/>
        </p:nvSpPr>
        <p:spPr>
          <a:xfrm>
            <a:off x="3328827" y="0"/>
            <a:ext cx="5534346" cy="584775"/>
          </a:xfrm>
          <a:prstGeom prst="rect">
            <a:avLst/>
          </a:prstGeom>
          <a:noFill/>
        </p:spPr>
        <p:txBody>
          <a:bodyPr wrap="square" rtlCol="0">
            <a:spAutoFit/>
          </a:bodyPr>
          <a:lstStyle/>
          <a:p>
            <a:pPr algn="ctr"/>
            <a:r>
              <a:rPr lang="en-US" sz="3200" dirty="0">
                <a:solidFill>
                  <a:srgbClr val="92D050"/>
                </a:solidFill>
                <a:latin typeface="Consolas" panose="020B0609020204030204" pitchFamily="49" charset="0"/>
              </a:rPr>
              <a:t>LSTM Overview</a:t>
            </a:r>
          </a:p>
        </p:txBody>
      </p:sp>
      <p:sp>
        <p:nvSpPr>
          <p:cNvPr id="10" name="TextBox 9">
            <a:extLst>
              <a:ext uri="{FF2B5EF4-FFF2-40B4-BE49-F238E27FC236}">
                <a16:creationId xmlns:a16="http://schemas.microsoft.com/office/drawing/2014/main" id="{57CF744C-BD68-3277-8B27-E69BCB3B00B4}"/>
              </a:ext>
            </a:extLst>
          </p:cNvPr>
          <p:cNvSpPr txBox="1"/>
          <p:nvPr/>
        </p:nvSpPr>
        <p:spPr>
          <a:xfrm>
            <a:off x="0" y="967146"/>
            <a:ext cx="10553700" cy="58660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solidFill>
                  <a:schemeClr val="accent1">
                    <a:lumMod val="60000"/>
                    <a:lumOff val="40000"/>
                  </a:schemeClr>
                </a:solidFill>
                <a:latin typeface="Consolas" panose="020B0609020204030204" pitchFamily="49" charset="0"/>
              </a:rPr>
              <a:t>&lt;/</a:t>
            </a:r>
            <a:r>
              <a:rPr lang="en-US" sz="1800" b="1" dirty="0">
                <a:solidFill>
                  <a:schemeClr val="accent1">
                    <a:lumMod val="60000"/>
                    <a:lumOff val="40000"/>
                  </a:schemeClr>
                </a:solidFill>
                <a:latin typeface="Consolas" panose="020B0609020204030204" pitchFamily="49" charset="0"/>
              </a:rPr>
              <a:t>Architecture&gt;: </a:t>
            </a:r>
          </a:p>
          <a:p>
            <a:pPr>
              <a:lnSpc>
                <a:spcPct val="150000"/>
              </a:lnSpc>
            </a:pPr>
            <a:r>
              <a:rPr lang="en-US" sz="1800" dirty="0">
                <a:solidFill>
                  <a:srgbClr val="92D050"/>
                </a:solidFill>
                <a:latin typeface="Consolas" panose="020B0609020204030204" pitchFamily="49" charset="0"/>
              </a:rPr>
              <a:t>LSTM is a type of recurrent neural network featuring memory cells with input, forget, and output gates. </a:t>
            </a:r>
          </a:p>
          <a:p>
            <a:pPr marL="285750" indent="-285750">
              <a:lnSpc>
                <a:spcPct val="15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&lt;/Functionality&gt;: </a:t>
            </a:r>
          </a:p>
          <a:p>
            <a:pPr>
              <a:lnSpc>
                <a:spcPct val="150000"/>
              </a:lnSpc>
            </a:pPr>
            <a:r>
              <a:rPr lang="en-US" sz="1800" dirty="0">
                <a:solidFill>
                  <a:srgbClr val="92D050"/>
                </a:solidFill>
                <a:latin typeface="Consolas" panose="020B0609020204030204" pitchFamily="49" charset="0"/>
              </a:rPr>
              <a:t>The model excels in capturing long-term dependencies in sequential data, making it suitable for time-series prediction tasks. </a:t>
            </a:r>
          </a:p>
          <a:p>
            <a:pPr marL="285750" indent="-285750">
              <a:lnSpc>
                <a:spcPct val="15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&lt;/Key Features&gt;: </a:t>
            </a:r>
          </a:p>
          <a:p>
            <a:pPr>
              <a:lnSpc>
                <a:spcPct val="150000"/>
              </a:lnSpc>
            </a:pPr>
            <a:r>
              <a:rPr lang="en-US" sz="1800" dirty="0">
                <a:solidFill>
                  <a:srgbClr val="92D050"/>
                </a:solidFill>
                <a:latin typeface="Consolas" panose="020B0609020204030204" pitchFamily="49" charset="0"/>
              </a:rPr>
              <a:t>its gate mechanisms and memory cells, facilitate the controlled flow of information through the network. Regulating the learning process and capture intricate temporal patterns present in sequential data. </a:t>
            </a:r>
          </a:p>
          <a:p>
            <a:pPr marL="285750" indent="-285750">
              <a:lnSpc>
                <a:spcPct val="150000"/>
              </a:lnSpc>
              <a:buFont typeface="Arial" panose="020B0604020202020204" pitchFamily="34" charset="0"/>
              <a:buChar char="•"/>
            </a:pPr>
            <a:r>
              <a:rPr lang="en-US" sz="1800" b="1" dirty="0">
                <a:solidFill>
                  <a:schemeClr val="accent1">
                    <a:lumMod val="60000"/>
                    <a:lumOff val="40000"/>
                  </a:schemeClr>
                </a:solidFill>
                <a:latin typeface="Consolas" panose="020B0609020204030204" pitchFamily="49" charset="0"/>
              </a:rPr>
              <a:t>&lt;/Relevance&gt;: </a:t>
            </a:r>
          </a:p>
          <a:p>
            <a:pPr>
              <a:lnSpc>
                <a:spcPct val="150000"/>
              </a:lnSpc>
            </a:pPr>
            <a:r>
              <a:rPr lang="en-US" dirty="0">
                <a:solidFill>
                  <a:srgbClr val="92D050"/>
                </a:solidFill>
                <a:latin typeface="Consolas" panose="020B0609020204030204" pitchFamily="49" charset="0"/>
              </a:rPr>
              <a:t>Well known in </a:t>
            </a:r>
            <a:r>
              <a:rPr lang="en-US" sz="1800" dirty="0">
                <a:solidFill>
                  <a:srgbClr val="92D050"/>
                </a:solidFill>
                <a:latin typeface="Consolas" panose="020B0609020204030204" pitchFamily="49" charset="0"/>
              </a:rPr>
              <a:t>sequential data analysis and prediction, particularly in stock market prediction. Its robust architecture and proven track record make it a benchmark for comparison when evaluating newer models like Mamba.</a:t>
            </a:r>
            <a:endParaRPr lang="en-US" dirty="0">
              <a:solidFill>
                <a:srgbClr val="92D050"/>
              </a:solidFill>
            </a:endParaRPr>
          </a:p>
        </p:txBody>
      </p:sp>
      <p:pic>
        <p:nvPicPr>
          <p:cNvPr id="2" name="Picture 1" descr="A network of dots and lines&#10;&#10;Description automatically generated">
            <a:extLst>
              <a:ext uri="{FF2B5EF4-FFF2-40B4-BE49-F238E27FC236}">
                <a16:creationId xmlns:a16="http://schemas.microsoft.com/office/drawing/2014/main" id="{AC2EF12A-1F3A-911B-FBEC-3040D01DE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3700" y="1074283"/>
            <a:ext cx="1041209" cy="1041209"/>
          </a:xfrm>
          <a:prstGeom prst="rect">
            <a:avLst/>
          </a:prstGeom>
        </p:spPr>
      </p:pic>
      <p:pic>
        <p:nvPicPr>
          <p:cNvPr id="5" name="Picture 4" descr="A graph of green and red rectangles&#10;&#10;Description automatically generated">
            <a:extLst>
              <a:ext uri="{FF2B5EF4-FFF2-40B4-BE49-F238E27FC236}">
                <a16:creationId xmlns:a16="http://schemas.microsoft.com/office/drawing/2014/main" id="{F8E6FFAB-7664-A799-3836-6B42C540C6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033" y="5153060"/>
            <a:ext cx="1718700" cy="122027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66F91299-D6C4-7241-05BE-3226D56FF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838744" y="3215175"/>
            <a:ext cx="2091989" cy="782863"/>
          </a:xfrm>
          <a:prstGeom prst="rect">
            <a:avLst/>
          </a:prstGeom>
        </p:spPr>
      </p:pic>
      <p:sp>
        <p:nvSpPr>
          <p:cNvPr id="9" name="TextBox 8">
            <a:extLst>
              <a:ext uri="{FF2B5EF4-FFF2-40B4-BE49-F238E27FC236}">
                <a16:creationId xmlns:a16="http://schemas.microsoft.com/office/drawing/2014/main" id="{E92DF8A8-3208-EA03-AF5E-1DB3FCB82F91}"/>
              </a:ext>
            </a:extLst>
          </p:cNvPr>
          <p:cNvSpPr txBox="1"/>
          <p:nvPr/>
        </p:nvSpPr>
        <p:spPr>
          <a:xfrm>
            <a:off x="3643432" y="584775"/>
            <a:ext cx="4905135" cy="5847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1600" dirty="0">
                <a:solidFill>
                  <a:schemeClr val="accent2"/>
                </a:solidFill>
                <a:latin typeface="Consolas" panose="020B0609020204030204" pitchFamily="49" charset="0"/>
              </a:rPr>
              <a:t>Input  : (batch_size, sequence_length, 1))</a:t>
            </a:r>
          </a:p>
          <a:p>
            <a:r>
              <a:rPr lang="en-US" sz="1600" dirty="0">
                <a:solidFill>
                  <a:schemeClr val="accent2"/>
                </a:solidFill>
                <a:latin typeface="Consolas" panose="020B0609020204030204" pitchFamily="49" charset="0"/>
              </a:rPr>
              <a:t>Output : (batch_size, 1)</a:t>
            </a:r>
          </a:p>
        </p:txBody>
      </p:sp>
    </p:spTree>
    <p:extLst>
      <p:ext uri="{BB962C8B-B14F-4D97-AF65-F5344CB8AC3E}">
        <p14:creationId xmlns:p14="http://schemas.microsoft.com/office/powerpoint/2010/main" val="166042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6" name="TextBox 5">
            <a:extLst>
              <a:ext uri="{FF2B5EF4-FFF2-40B4-BE49-F238E27FC236}">
                <a16:creationId xmlns:a16="http://schemas.microsoft.com/office/drawing/2014/main" id="{DFFEABA5-EBB8-734B-5562-28C4D138295C}"/>
              </a:ext>
            </a:extLst>
          </p:cNvPr>
          <p:cNvSpPr txBox="1"/>
          <p:nvPr/>
        </p:nvSpPr>
        <p:spPr>
          <a:xfrm>
            <a:off x="3328827" y="0"/>
            <a:ext cx="5534346" cy="584775"/>
          </a:xfrm>
          <a:prstGeom prst="rect">
            <a:avLst/>
          </a:prstGeom>
          <a:noFill/>
        </p:spPr>
        <p:txBody>
          <a:bodyPr wrap="square" rtlCol="0">
            <a:spAutoFit/>
          </a:bodyPr>
          <a:lstStyle/>
          <a:p>
            <a:pPr algn="ctr"/>
            <a:r>
              <a:rPr lang="en-US" sz="3200" dirty="0">
                <a:solidFill>
                  <a:srgbClr val="92D050"/>
                </a:solidFill>
                <a:latin typeface="Consolas" panose="020B0609020204030204" pitchFamily="49" charset="0"/>
              </a:rPr>
              <a:t>LSTM Overview</a:t>
            </a:r>
          </a:p>
        </p:txBody>
      </p:sp>
      <p:pic>
        <p:nvPicPr>
          <p:cNvPr id="7" name="Picture 6">
            <a:extLst>
              <a:ext uri="{FF2B5EF4-FFF2-40B4-BE49-F238E27FC236}">
                <a16:creationId xmlns:a16="http://schemas.microsoft.com/office/drawing/2014/main" id="{F3640A10-A1B1-0418-2544-3744C515B0D0}"/>
              </a:ext>
            </a:extLst>
          </p:cNvPr>
          <p:cNvPicPr>
            <a:picLocks noChangeAspect="1"/>
          </p:cNvPicPr>
          <p:nvPr/>
        </p:nvPicPr>
        <p:blipFill>
          <a:blip r:embed="rId5"/>
          <a:stretch>
            <a:fillRect/>
          </a:stretch>
        </p:blipFill>
        <p:spPr>
          <a:xfrm>
            <a:off x="544107" y="1804543"/>
            <a:ext cx="11103785" cy="2767457"/>
          </a:xfrm>
          <a:prstGeom prst="rect">
            <a:avLst/>
          </a:prstGeom>
        </p:spPr>
      </p:pic>
    </p:spTree>
    <p:extLst>
      <p:ext uri="{BB962C8B-B14F-4D97-AF65-F5344CB8AC3E}">
        <p14:creationId xmlns:p14="http://schemas.microsoft.com/office/powerpoint/2010/main" val="417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Model Comparison</a:t>
            </a:r>
          </a:p>
        </p:txBody>
      </p:sp>
      <p:sp>
        <p:nvSpPr>
          <p:cNvPr id="10" name="TextBox 9">
            <a:extLst>
              <a:ext uri="{FF2B5EF4-FFF2-40B4-BE49-F238E27FC236}">
                <a16:creationId xmlns:a16="http://schemas.microsoft.com/office/drawing/2014/main" id="{1BB801CA-8125-44F7-4706-C3398B904906}"/>
              </a:ext>
            </a:extLst>
          </p:cNvPr>
          <p:cNvSpPr txBox="1"/>
          <p:nvPr/>
        </p:nvSpPr>
        <p:spPr>
          <a:xfrm>
            <a:off x="188358" y="705749"/>
            <a:ext cx="11815281" cy="5355312"/>
          </a:xfrm>
          <a:prstGeom prst="rect">
            <a:avLst/>
          </a:prstGeom>
          <a:noFill/>
          <a:ln>
            <a:noFill/>
          </a:ln>
        </p:spPr>
        <p:txBody>
          <a:bodyPr wrap="square" rtlCol="0">
            <a:spAutoFit/>
          </a:bodyPr>
          <a:lstStyle/>
          <a:p>
            <a:pPr marL="285750" indent="-285750" algn="l">
              <a:buFont typeface="Arial" panose="020B0604020202020204" pitchFamily="34" charset="0"/>
              <a:buChar char="•"/>
            </a:pPr>
            <a:r>
              <a:rPr lang="en-US" b="1" i="0" dirty="0">
                <a:solidFill>
                  <a:srgbClr val="0D0D0D"/>
                </a:solidFill>
                <a:effectLst/>
                <a:latin typeface="Söhne"/>
              </a:rPr>
              <a:t>1. Model Architecture:</a:t>
            </a:r>
          </a:p>
          <a:p>
            <a:pPr algn="l"/>
            <a:r>
              <a:rPr lang="en-US" i="0" dirty="0">
                <a:solidFill>
                  <a:srgbClr val="0D0D0D"/>
                </a:solidFill>
                <a:effectLst/>
                <a:latin typeface="Söhne"/>
              </a:rPr>
              <a:t>- Mamba model: Utilizes ResidualBlocks with tensor networks for complex dependency capture. </a:t>
            </a:r>
          </a:p>
          <a:p>
            <a:pPr algn="l"/>
            <a:r>
              <a:rPr lang="en-US" i="0" dirty="0">
                <a:solidFill>
                  <a:srgbClr val="0D0D0D"/>
                </a:solidFill>
                <a:effectLst/>
                <a:latin typeface="Söhne"/>
              </a:rPr>
              <a:t>- LSTM model: Built upon recurrent layers with memory cells and gates for sequential pattern retention. </a:t>
            </a:r>
          </a:p>
          <a:p>
            <a:pPr marL="285750" indent="-285750" algn="l">
              <a:buFont typeface="Arial" panose="020B0604020202020204" pitchFamily="34" charset="0"/>
              <a:buChar char="•"/>
            </a:pPr>
            <a:endParaRPr lang="en-US" i="0" dirty="0">
              <a:solidFill>
                <a:srgbClr val="0D0D0D"/>
              </a:solidFill>
              <a:effectLst/>
              <a:latin typeface="Söhne"/>
            </a:endParaRPr>
          </a:p>
          <a:p>
            <a:pPr marL="285750" indent="-285750" algn="l">
              <a:buFont typeface="Arial" panose="020B0604020202020204" pitchFamily="34" charset="0"/>
              <a:buChar char="•"/>
            </a:pPr>
            <a:r>
              <a:rPr lang="en-US" b="1" i="0" dirty="0">
                <a:solidFill>
                  <a:srgbClr val="0D0D0D"/>
                </a:solidFill>
                <a:effectLst/>
                <a:latin typeface="Söhne"/>
              </a:rPr>
              <a:t>2. Long-term Dependency Handling:</a:t>
            </a:r>
          </a:p>
          <a:p>
            <a:pPr algn="l"/>
            <a:r>
              <a:rPr lang="en-US" i="0" dirty="0">
                <a:solidFill>
                  <a:srgbClr val="0D0D0D"/>
                </a:solidFill>
                <a:effectLst/>
                <a:latin typeface="Söhne"/>
              </a:rPr>
              <a:t>- Mamba model: Potentially better at capturing long-range dependencies in sequential data.</a:t>
            </a:r>
          </a:p>
          <a:p>
            <a:pPr algn="l"/>
            <a:r>
              <a:rPr lang="en-US" i="0" dirty="0">
                <a:solidFill>
                  <a:srgbClr val="0D0D0D"/>
                </a:solidFill>
                <a:effectLst/>
                <a:latin typeface="Söhne"/>
              </a:rPr>
              <a:t>- LSTM model: Effective at retaining long-term dependencies but may struggle with very long sequences. </a:t>
            </a:r>
          </a:p>
          <a:p>
            <a:pPr marL="285750" indent="-285750" algn="l">
              <a:buFont typeface="Arial" panose="020B0604020202020204" pitchFamily="34" charset="0"/>
              <a:buChar char="•"/>
            </a:pPr>
            <a:endParaRPr lang="en-US" i="0" dirty="0">
              <a:solidFill>
                <a:srgbClr val="0D0D0D"/>
              </a:solidFill>
              <a:effectLst/>
              <a:latin typeface="Söhne"/>
            </a:endParaRPr>
          </a:p>
          <a:p>
            <a:pPr marL="285750" indent="-285750" algn="l">
              <a:buFont typeface="Arial" panose="020B0604020202020204" pitchFamily="34" charset="0"/>
              <a:buChar char="•"/>
            </a:pPr>
            <a:r>
              <a:rPr lang="en-US" b="1" i="0" dirty="0">
                <a:solidFill>
                  <a:srgbClr val="0D0D0D"/>
                </a:solidFill>
                <a:effectLst/>
                <a:latin typeface="Söhne"/>
              </a:rPr>
              <a:t>3. Resource Requirements: </a:t>
            </a:r>
          </a:p>
          <a:p>
            <a:pPr algn="l"/>
            <a:r>
              <a:rPr lang="en-US" i="0" dirty="0">
                <a:solidFill>
                  <a:srgbClr val="0D0D0D"/>
                </a:solidFill>
                <a:effectLst/>
                <a:latin typeface="Söhne"/>
              </a:rPr>
              <a:t>- Both models: Similar resource requirements in terms of memory usage and GPU/CPU utilization. </a:t>
            </a:r>
          </a:p>
          <a:p>
            <a:pPr marL="285750" indent="-285750" algn="l">
              <a:buFont typeface="Arial" panose="020B0604020202020204" pitchFamily="34" charset="0"/>
              <a:buChar char="•"/>
            </a:pPr>
            <a:endParaRPr lang="en-US" i="0" dirty="0">
              <a:solidFill>
                <a:srgbClr val="0D0D0D"/>
              </a:solidFill>
              <a:effectLst/>
              <a:latin typeface="Söhne"/>
            </a:endParaRPr>
          </a:p>
          <a:p>
            <a:pPr marL="285750" indent="-285750" algn="l">
              <a:buFont typeface="Arial" panose="020B0604020202020204" pitchFamily="34" charset="0"/>
              <a:buChar char="•"/>
            </a:pPr>
            <a:r>
              <a:rPr lang="en-US" b="1" i="0" dirty="0">
                <a:solidFill>
                  <a:srgbClr val="0D0D0D"/>
                </a:solidFill>
                <a:effectLst/>
                <a:latin typeface="Söhne"/>
              </a:rPr>
              <a:t>4. Complexity: </a:t>
            </a:r>
          </a:p>
          <a:p>
            <a:pPr algn="l"/>
            <a:r>
              <a:rPr lang="en-US" i="0" dirty="0">
                <a:solidFill>
                  <a:srgbClr val="0D0D0D"/>
                </a:solidFill>
                <a:effectLst/>
                <a:latin typeface="Söhne"/>
              </a:rPr>
              <a:t>- Mamba model: More complex architecture, harder to interpret and optimize. </a:t>
            </a:r>
          </a:p>
          <a:p>
            <a:pPr algn="l"/>
            <a:r>
              <a:rPr lang="en-US" i="0" dirty="0">
                <a:solidFill>
                  <a:srgbClr val="0D0D0D"/>
                </a:solidFill>
                <a:effectLst/>
                <a:latin typeface="Söhne"/>
              </a:rPr>
              <a:t>- LSTM model: Well-established and easier to understand in the deep learning community.</a:t>
            </a:r>
          </a:p>
          <a:p>
            <a:pPr marL="285750" indent="-285750" algn="l">
              <a:buFont typeface="Arial" panose="020B0604020202020204" pitchFamily="34" charset="0"/>
              <a:buChar char="•"/>
            </a:pPr>
            <a:endParaRPr lang="en-US" i="0" dirty="0">
              <a:solidFill>
                <a:srgbClr val="0D0D0D"/>
              </a:solidFill>
              <a:effectLst/>
              <a:latin typeface="Söhne"/>
            </a:endParaRPr>
          </a:p>
          <a:p>
            <a:pPr marL="285750" indent="-285750" algn="l">
              <a:buFont typeface="Arial" panose="020B0604020202020204" pitchFamily="34" charset="0"/>
              <a:buChar char="•"/>
            </a:pPr>
            <a:r>
              <a:rPr lang="en-US" b="1" i="0" dirty="0">
                <a:solidFill>
                  <a:srgbClr val="0D0D0D"/>
                </a:solidFill>
                <a:effectLst/>
                <a:latin typeface="Söhne"/>
              </a:rPr>
              <a:t>5. Practical Applicability: </a:t>
            </a:r>
          </a:p>
          <a:p>
            <a:pPr algn="l"/>
            <a:r>
              <a:rPr lang="en-US" i="0" dirty="0">
                <a:solidFill>
                  <a:srgbClr val="0D0D0D"/>
                </a:solidFill>
                <a:effectLst/>
                <a:latin typeface="Söhne"/>
              </a:rPr>
              <a:t>- Mamba model: Suitable for tasks where long-range dependency capture is crucial, even when resources are constrained. </a:t>
            </a:r>
          </a:p>
          <a:p>
            <a:pPr algn="l"/>
            <a:r>
              <a:rPr lang="en-US" i="0" dirty="0">
                <a:solidFill>
                  <a:srgbClr val="0D0D0D"/>
                </a:solidFill>
                <a:effectLst/>
                <a:latin typeface="Söhne"/>
              </a:rPr>
              <a:t>- LSTM model: Versatile and widely used, offering a more accessible option for various applications with similar resource constraints.</a:t>
            </a:r>
          </a:p>
        </p:txBody>
      </p:sp>
    </p:spTree>
    <p:extLst>
      <p:ext uri="{BB962C8B-B14F-4D97-AF65-F5344CB8AC3E}">
        <p14:creationId xmlns:p14="http://schemas.microsoft.com/office/powerpoint/2010/main" val="2865432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Model Comparison</a:t>
            </a:r>
          </a:p>
        </p:txBody>
      </p:sp>
      <p:pic>
        <p:nvPicPr>
          <p:cNvPr id="4" name="Picture 3">
            <a:extLst>
              <a:ext uri="{FF2B5EF4-FFF2-40B4-BE49-F238E27FC236}">
                <a16:creationId xmlns:a16="http://schemas.microsoft.com/office/drawing/2014/main" id="{FEB8AF67-5A9D-ADA7-891A-6A281F62E22F}"/>
              </a:ext>
            </a:extLst>
          </p:cNvPr>
          <p:cNvPicPr>
            <a:picLocks noChangeAspect="1"/>
          </p:cNvPicPr>
          <p:nvPr/>
        </p:nvPicPr>
        <p:blipFill>
          <a:blip r:embed="rId4"/>
          <a:stretch>
            <a:fillRect/>
          </a:stretch>
        </p:blipFill>
        <p:spPr>
          <a:xfrm>
            <a:off x="6602831" y="1496893"/>
            <a:ext cx="5293894" cy="2529595"/>
          </a:xfrm>
          <a:prstGeom prst="rect">
            <a:avLst/>
          </a:prstGeom>
        </p:spPr>
      </p:pic>
      <p:pic>
        <p:nvPicPr>
          <p:cNvPr id="5" name="Picture 4">
            <a:extLst>
              <a:ext uri="{FF2B5EF4-FFF2-40B4-BE49-F238E27FC236}">
                <a16:creationId xmlns:a16="http://schemas.microsoft.com/office/drawing/2014/main" id="{7380CA2D-D3E1-97E8-E011-7D7A71885DA3}"/>
              </a:ext>
            </a:extLst>
          </p:cNvPr>
          <p:cNvPicPr>
            <a:picLocks noChangeAspect="1"/>
          </p:cNvPicPr>
          <p:nvPr/>
        </p:nvPicPr>
        <p:blipFill>
          <a:blip r:embed="rId5"/>
          <a:stretch>
            <a:fillRect/>
          </a:stretch>
        </p:blipFill>
        <p:spPr>
          <a:xfrm>
            <a:off x="295275" y="1496893"/>
            <a:ext cx="5293895" cy="2529595"/>
          </a:xfrm>
          <a:prstGeom prst="rect">
            <a:avLst/>
          </a:prstGeom>
        </p:spPr>
      </p:pic>
      <p:pic>
        <p:nvPicPr>
          <p:cNvPr id="6" name="Picture 5">
            <a:extLst>
              <a:ext uri="{FF2B5EF4-FFF2-40B4-BE49-F238E27FC236}">
                <a16:creationId xmlns:a16="http://schemas.microsoft.com/office/drawing/2014/main" id="{B473032C-718C-B13D-9EFB-9BEED84E67A3}"/>
              </a:ext>
            </a:extLst>
          </p:cNvPr>
          <p:cNvPicPr>
            <a:picLocks noChangeAspect="1"/>
          </p:cNvPicPr>
          <p:nvPr/>
        </p:nvPicPr>
        <p:blipFill>
          <a:blip r:embed="rId6"/>
          <a:stretch>
            <a:fillRect/>
          </a:stretch>
        </p:blipFill>
        <p:spPr>
          <a:xfrm>
            <a:off x="295275" y="4096309"/>
            <a:ext cx="5293895" cy="2626912"/>
          </a:xfrm>
          <a:prstGeom prst="rect">
            <a:avLst/>
          </a:prstGeom>
        </p:spPr>
      </p:pic>
      <p:pic>
        <p:nvPicPr>
          <p:cNvPr id="7" name="Picture 6">
            <a:extLst>
              <a:ext uri="{FF2B5EF4-FFF2-40B4-BE49-F238E27FC236}">
                <a16:creationId xmlns:a16="http://schemas.microsoft.com/office/drawing/2014/main" id="{2F0B2171-2C5C-A14A-D2D5-67D55534181B}"/>
              </a:ext>
            </a:extLst>
          </p:cNvPr>
          <p:cNvPicPr>
            <a:picLocks noChangeAspect="1"/>
          </p:cNvPicPr>
          <p:nvPr/>
        </p:nvPicPr>
        <p:blipFill>
          <a:blip r:embed="rId7"/>
          <a:stretch>
            <a:fillRect/>
          </a:stretch>
        </p:blipFill>
        <p:spPr>
          <a:xfrm>
            <a:off x="6602830" y="4128787"/>
            <a:ext cx="5293895" cy="2626912"/>
          </a:xfrm>
          <a:prstGeom prst="rect">
            <a:avLst/>
          </a:prstGeom>
        </p:spPr>
      </p:pic>
      <p:sp>
        <p:nvSpPr>
          <p:cNvPr id="8" name="TextBox 7">
            <a:extLst>
              <a:ext uri="{FF2B5EF4-FFF2-40B4-BE49-F238E27FC236}">
                <a16:creationId xmlns:a16="http://schemas.microsoft.com/office/drawing/2014/main" id="{793E62D5-6CA0-1922-D569-66A915B23096}"/>
              </a:ext>
            </a:extLst>
          </p:cNvPr>
          <p:cNvSpPr txBox="1"/>
          <p:nvPr/>
        </p:nvSpPr>
        <p:spPr>
          <a:xfrm>
            <a:off x="295275" y="705749"/>
            <a:ext cx="5293895" cy="461665"/>
          </a:xfrm>
          <a:prstGeom prst="rect">
            <a:avLst/>
          </a:prstGeom>
          <a:noFill/>
        </p:spPr>
        <p:txBody>
          <a:bodyPr wrap="square" rtlCol="0">
            <a:spAutoFit/>
          </a:bodyPr>
          <a:lstStyle/>
          <a:p>
            <a:pPr algn="ctr"/>
            <a:r>
              <a:rPr lang="en-US" sz="2400" b="1" dirty="0"/>
              <a:t>Mamba model</a:t>
            </a:r>
          </a:p>
        </p:txBody>
      </p:sp>
      <p:sp>
        <p:nvSpPr>
          <p:cNvPr id="9" name="TextBox 8">
            <a:extLst>
              <a:ext uri="{FF2B5EF4-FFF2-40B4-BE49-F238E27FC236}">
                <a16:creationId xmlns:a16="http://schemas.microsoft.com/office/drawing/2014/main" id="{A64232DE-AE51-BA2D-2FC6-EE66DDFD491D}"/>
              </a:ext>
            </a:extLst>
          </p:cNvPr>
          <p:cNvSpPr txBox="1"/>
          <p:nvPr/>
        </p:nvSpPr>
        <p:spPr>
          <a:xfrm>
            <a:off x="6602830" y="705749"/>
            <a:ext cx="5293895" cy="461665"/>
          </a:xfrm>
          <a:prstGeom prst="rect">
            <a:avLst/>
          </a:prstGeom>
          <a:noFill/>
        </p:spPr>
        <p:txBody>
          <a:bodyPr wrap="square" rtlCol="0">
            <a:spAutoFit/>
          </a:bodyPr>
          <a:lstStyle/>
          <a:p>
            <a:pPr algn="ctr"/>
            <a:r>
              <a:rPr lang="en-US" sz="2400" b="1" dirty="0"/>
              <a:t>LSTM model</a:t>
            </a:r>
          </a:p>
        </p:txBody>
      </p:sp>
    </p:spTree>
    <p:extLst>
      <p:ext uri="{BB962C8B-B14F-4D97-AF65-F5344CB8AC3E}">
        <p14:creationId xmlns:p14="http://schemas.microsoft.com/office/powerpoint/2010/main" val="171311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884D3F-B97A-A626-D385-3907BDDEEFF9}"/>
              </a:ext>
            </a:extLst>
          </p:cNvPr>
          <p:cNvPicPr>
            <a:picLocks noChangeAspect="1"/>
          </p:cNvPicPr>
          <p:nvPr/>
        </p:nvPicPr>
        <p:blipFill>
          <a:blip r:embed="rId3">
            <a:alphaModFix amt="42000"/>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199" y="0"/>
            <a:ext cx="10515600" cy="705749"/>
          </a:xfrm>
          <a:noFill/>
        </p:spPr>
        <p:txBody>
          <a:bodyPr anchor="ctr"/>
          <a:lstStyle/>
          <a:p>
            <a:r>
              <a:rPr lang="en-US" dirty="0"/>
              <a:t>Real evolution</a:t>
            </a:r>
          </a:p>
        </p:txBody>
      </p:sp>
      <p:pic>
        <p:nvPicPr>
          <p:cNvPr id="11" name="Picture 10">
            <a:extLst>
              <a:ext uri="{FF2B5EF4-FFF2-40B4-BE49-F238E27FC236}">
                <a16:creationId xmlns:a16="http://schemas.microsoft.com/office/drawing/2014/main" id="{801962D4-4484-4B00-7424-E449F197CE7A}"/>
              </a:ext>
            </a:extLst>
          </p:cNvPr>
          <p:cNvPicPr>
            <a:picLocks noChangeAspect="1"/>
          </p:cNvPicPr>
          <p:nvPr/>
        </p:nvPicPr>
        <p:blipFill>
          <a:blip r:embed="rId4"/>
          <a:stretch>
            <a:fillRect/>
          </a:stretch>
        </p:blipFill>
        <p:spPr>
          <a:xfrm>
            <a:off x="3257403" y="1117480"/>
            <a:ext cx="5677192" cy="2311519"/>
          </a:xfrm>
          <a:prstGeom prst="rect">
            <a:avLst/>
          </a:prstGeom>
        </p:spPr>
      </p:pic>
      <p:pic>
        <p:nvPicPr>
          <p:cNvPr id="5" name="Picture 4">
            <a:extLst>
              <a:ext uri="{FF2B5EF4-FFF2-40B4-BE49-F238E27FC236}">
                <a16:creationId xmlns:a16="http://schemas.microsoft.com/office/drawing/2014/main" id="{7DF915FC-64C4-EC9D-A892-B07FE35F5714}"/>
              </a:ext>
            </a:extLst>
          </p:cNvPr>
          <p:cNvPicPr>
            <a:picLocks noChangeAspect="1"/>
          </p:cNvPicPr>
          <p:nvPr/>
        </p:nvPicPr>
        <p:blipFill>
          <a:blip r:embed="rId5"/>
          <a:stretch>
            <a:fillRect/>
          </a:stretch>
        </p:blipFill>
        <p:spPr>
          <a:xfrm>
            <a:off x="3257403" y="3965230"/>
            <a:ext cx="5681758" cy="2241606"/>
          </a:xfrm>
          <a:prstGeom prst="rect">
            <a:avLst/>
          </a:prstGeom>
        </p:spPr>
      </p:pic>
    </p:spTree>
    <p:extLst>
      <p:ext uri="{BB962C8B-B14F-4D97-AF65-F5344CB8AC3E}">
        <p14:creationId xmlns:p14="http://schemas.microsoft.com/office/powerpoint/2010/main" val="3961489136"/>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purl.org/dc/dcmitype/"/>
    <ds:schemaRef ds:uri="http://schemas.microsoft.com/sharepoint/v3"/>
    <ds:schemaRef ds:uri="http://schemas.microsoft.com/office/2006/metadata/properties"/>
    <ds:schemaRef ds:uri="16c05727-aa75-4e4a-9b5f-8a80a1165891"/>
    <ds:schemaRef ds:uri="http://schemas.openxmlformats.org/package/2006/metadata/core-properties"/>
    <ds:schemaRef ds:uri="http://schemas.microsoft.com/office/2006/documentManagement/types"/>
    <ds:schemaRef ds:uri="http://purl.org/dc/elements/1.1/"/>
    <ds:schemaRef ds:uri="71af3243-3dd4-4a8d-8c0d-dd76da1f02a5"/>
    <ds:schemaRef ds:uri="http://purl.org/dc/terms/"/>
    <ds:schemaRef ds:uri="http://schemas.microsoft.com/office/infopath/2007/PartnerControls"/>
    <ds:schemaRef ds:uri="230e9df3-be65-4c73-a93b-d1236ebd677e"/>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3670</TotalTime>
  <Words>1152</Words>
  <Application>Microsoft Office PowerPoint</Application>
  <PresentationFormat>Widescreen</PresentationFormat>
  <Paragraphs>133</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Aptos</vt:lpstr>
      <vt:lpstr>Arial</vt:lpstr>
      <vt:lpstr>Calibri</vt:lpstr>
      <vt:lpstr>Calibri Light</vt:lpstr>
      <vt:lpstr>Consolas</vt:lpstr>
      <vt:lpstr>Söhne</vt:lpstr>
      <vt:lpstr>Wingdings</vt:lpstr>
      <vt:lpstr>Custom</vt:lpstr>
      <vt:lpstr>Mamba Model vs LSTM:  RNNs Comparisons for Stock Trading Predictions</vt:lpstr>
      <vt:lpstr>Understanding the Landscape: Stock Market Prediction and Machine Learning</vt:lpstr>
      <vt:lpstr>PowerPoint Presentation</vt:lpstr>
      <vt:lpstr>PowerPoint Presentation</vt:lpstr>
      <vt:lpstr>PowerPoint Presentation</vt:lpstr>
      <vt:lpstr>PowerPoint Presentation</vt:lpstr>
      <vt:lpstr>Model Comparison</vt:lpstr>
      <vt:lpstr>Model Comparison</vt:lpstr>
      <vt:lpstr>Real evolution</vt:lpstr>
      <vt:lpstr>Results and Conclusion</vt:lpstr>
      <vt:lpstr>Results and Conclusion- Train Times</vt:lpstr>
      <vt:lpstr>Results and Conclusion- GPU UTILIZATION</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Mamba Model vs LSTM:  RNNs Comparisons for Stock Trading Predictions</dc:title>
  <dc:creator>Avi Giuili</dc:creator>
  <cp:lastModifiedBy>Avi Giuili</cp:lastModifiedBy>
  <cp:revision>15</cp:revision>
  <dcterms:created xsi:type="dcterms:W3CDTF">2024-05-09T13:21:08Z</dcterms:created>
  <dcterms:modified xsi:type="dcterms:W3CDTF">2024-05-19T07:02:29Z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